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_rels/presentation.xml.rels" ContentType="application/vnd.openxmlformats-package.relationship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media/image1.jpeg" ContentType="image/jpeg"/>
  <Override PartName="/ppt/media/image2.png" ContentType="image/png"/>
  <Override PartName="/_rels/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</p:sldIdLst>
  <p:sldSz cx="9144000" cy="68580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7800" cy="1143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65840" cy="9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124"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/>
          </p:nvPr>
        </p:nvSpPr>
        <p:spPr>
          <a:xfrm>
            <a:off x="457200" y="1711800"/>
            <a:ext cx="465840" cy="9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124"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7800" cy="1143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27160" cy="9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124" lnSpcReduction="20000"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696240" y="1604520"/>
            <a:ext cx="227160" cy="9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124" lnSpcReduction="20000"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/>
          </p:nvPr>
        </p:nvSpPr>
        <p:spPr>
          <a:xfrm>
            <a:off x="457200" y="1711800"/>
            <a:ext cx="227160" cy="9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124" lnSpcReduction="20000"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/>
          </p:nvPr>
        </p:nvSpPr>
        <p:spPr>
          <a:xfrm>
            <a:off x="696240" y="1711800"/>
            <a:ext cx="227160" cy="9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124" lnSpcReduction="20000"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7800" cy="1143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149760" cy="9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124" lnSpcReduction="20000"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/>
          </p:nvPr>
        </p:nvSpPr>
        <p:spPr>
          <a:xfrm>
            <a:off x="614880" y="1604520"/>
            <a:ext cx="149760" cy="9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124" lnSpcReduction="20000"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/>
          </p:nvPr>
        </p:nvSpPr>
        <p:spPr>
          <a:xfrm>
            <a:off x="772560" y="1604520"/>
            <a:ext cx="149760" cy="9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124" lnSpcReduction="20000"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/>
          </p:nvPr>
        </p:nvSpPr>
        <p:spPr>
          <a:xfrm>
            <a:off x="457200" y="1711800"/>
            <a:ext cx="149760" cy="9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124" lnSpcReduction="20000"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6"/>
          <p:cNvSpPr>
            <a:spLocks noGrp="1"/>
          </p:cNvSpPr>
          <p:nvPr>
            <p:ph/>
          </p:nvPr>
        </p:nvSpPr>
        <p:spPr>
          <a:xfrm>
            <a:off x="614880" y="1711800"/>
            <a:ext cx="149760" cy="9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124" lnSpcReduction="20000"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7"/>
          <p:cNvSpPr>
            <a:spLocks noGrp="1"/>
          </p:cNvSpPr>
          <p:nvPr>
            <p:ph/>
          </p:nvPr>
        </p:nvSpPr>
        <p:spPr>
          <a:xfrm>
            <a:off x="772560" y="1711800"/>
            <a:ext cx="149760" cy="9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124" lnSpcReduction="20000"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7800" cy="1143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457200" y="-799920"/>
            <a:ext cx="465840" cy="5013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7800" cy="1143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65840" cy="204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124"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7800" cy="1143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27160" cy="204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124" lnSpcReduction="20000"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3"/>
          <p:cNvSpPr>
            <a:spLocks noGrp="1"/>
          </p:cNvSpPr>
          <p:nvPr>
            <p:ph/>
          </p:nvPr>
        </p:nvSpPr>
        <p:spPr>
          <a:xfrm>
            <a:off x="696240" y="1604520"/>
            <a:ext cx="227160" cy="204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124" lnSpcReduction="20000"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7800" cy="1143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7800" cy="5301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7800" cy="1143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27160" cy="9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124" lnSpcReduction="20000"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/>
          </p:nvPr>
        </p:nvSpPr>
        <p:spPr>
          <a:xfrm>
            <a:off x="696240" y="1604520"/>
            <a:ext cx="227160" cy="204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124" lnSpcReduction="20000"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4"/>
          <p:cNvSpPr>
            <a:spLocks noGrp="1"/>
          </p:cNvSpPr>
          <p:nvPr>
            <p:ph/>
          </p:nvPr>
        </p:nvSpPr>
        <p:spPr>
          <a:xfrm>
            <a:off x="457200" y="1711800"/>
            <a:ext cx="227160" cy="9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124" lnSpcReduction="20000"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7800" cy="1143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27160" cy="204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124" lnSpcReduction="20000"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/>
          </p:nvPr>
        </p:nvSpPr>
        <p:spPr>
          <a:xfrm>
            <a:off x="696240" y="1604520"/>
            <a:ext cx="227160" cy="9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124" lnSpcReduction="20000"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/>
          </p:nvPr>
        </p:nvSpPr>
        <p:spPr>
          <a:xfrm>
            <a:off x="696240" y="1711800"/>
            <a:ext cx="227160" cy="9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124" lnSpcReduction="20000"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7800" cy="1143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27160" cy="9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124" lnSpcReduction="20000"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/>
          </p:nvPr>
        </p:nvSpPr>
        <p:spPr>
          <a:xfrm>
            <a:off x="696240" y="1604520"/>
            <a:ext cx="227160" cy="9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124" lnSpcReduction="20000"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/>
          </p:nvPr>
        </p:nvSpPr>
        <p:spPr>
          <a:xfrm>
            <a:off x="457200" y="1711800"/>
            <a:ext cx="465840" cy="9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124"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7800" cy="1143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Pulse para editar el formato del texto de título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65840" cy="204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111" lnSpcReduction="20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Pulse para editar el formato de texto del esquema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Segundo nivel del esquema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Tercer nivel del esquema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Cuarto nivel del esquema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Quinto nivel del esquema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Sexto nivel del esquema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Séptimo nivel del esquema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body"/>
          </p:nvPr>
        </p:nvSpPr>
        <p:spPr>
          <a:xfrm>
            <a:off x="947160" y="1604520"/>
            <a:ext cx="465840" cy="204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111" lnSpcReduction="20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Pulse para editar el formato de texto del esquema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Segundo nivel del esquema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Tercer nivel del esquema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Cuarto nivel del esquema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Quinto nivel del esquema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Sexto nivel del esquema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Séptimo nivel del esquema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body"/>
          </p:nvPr>
        </p:nvSpPr>
        <p:spPr>
          <a:xfrm>
            <a:off x="457200" y="1829520"/>
            <a:ext cx="955080" cy="204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111" lnSpcReduction="20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Pulse para editar el formato de texto del esquema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Segundo nivel del esquema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Tercer nivel del esquema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Cuarto nivel del esquema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Quinto nivel del esquema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Sexto nivel del esquema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Séptimo nivel del esquema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hyperlink" Target="https://forms.office.com/e/TPA1CdtkLp?origin=lprLink" TargetMode="External"/><Relationship Id="rId2" Type="http://schemas.openxmlformats.org/officeDocument/2006/relationships/hyperlink" Target="mailto:medicinapreventiva.area4@sespa.es" TargetMode="External"/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5" Type="http://schemas.openxmlformats.org/officeDocument/2006/relationships/slideLayout" Target="../slideLayouts/slideLayout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Header"/>
          <p:cNvSpPr/>
          <p:nvPr/>
        </p:nvSpPr>
        <p:spPr>
          <a:xfrm>
            <a:off x="251640" y="116640"/>
            <a:ext cx="8636760" cy="1259280"/>
          </a:xfrm>
          <a:prstGeom prst="rect">
            <a:avLst/>
          </a:prstGeom>
          <a:solidFill>
            <a:srgbClr val="92d05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es-ES" sz="2600" spc="-1" strike="noStrike">
                <a:solidFill>
                  <a:srgbClr val="ffffff"/>
                </a:solidFill>
                <a:latin typeface="Calibri"/>
                <a:ea typeface="DejaVu Sans"/>
              </a:rPr>
              <a:t>ESTUDIO DE INVESTIGACIÓN: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es-ES" sz="2600" spc="-1" strike="noStrike">
                <a:solidFill>
                  <a:srgbClr val="ffffff"/>
                </a:solidFill>
                <a:latin typeface="Calibri"/>
                <a:ea typeface="DejaVu Sans"/>
              </a:rPr>
              <a:t>PREVALENCIA DE INFECCIONES NOSOCOMIALES EN ESPAÑA (EPINE) 2026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LineTop"/>
          <p:cNvSpPr/>
          <p:nvPr/>
        </p:nvSpPr>
        <p:spPr>
          <a:xfrm>
            <a:off x="251280" y="1387800"/>
            <a:ext cx="8641080" cy="360"/>
          </a:xfrm>
          <a:prstGeom prst="line">
            <a:avLst/>
          </a:prstGeom>
          <a:ln w="28440">
            <a:solidFill>
              <a:srgbClr val="5049e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>
            <a:noAutofit/>
          </a:bodyPr>
          <a:p>
            <a:endParaRPr b="0" lang="es-ES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2" name="LeftCol"/>
          <p:cNvSpPr/>
          <p:nvPr/>
        </p:nvSpPr>
        <p:spPr>
          <a:xfrm>
            <a:off x="350640" y="1665360"/>
            <a:ext cx="4169160" cy="404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just">
              <a:lnSpc>
                <a:spcPct val="100000"/>
              </a:lnSpc>
            </a:pPr>
            <a:r>
              <a:rPr b="1" i="1" lang="es-ES" sz="15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Objetivo</a:t>
            </a:r>
            <a:r>
              <a:rPr b="1" i="1" lang="es-ES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:</a:t>
            </a:r>
            <a:r>
              <a:rPr b="0" lang="es-ES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 determinar la prevalencia de IRAS, uso de antimicrobianos y bacterias multirresistentes.</a:t>
            </a:r>
            <a:endParaRPr b="0" lang="en-US" sz="15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en-US" sz="15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i="1" lang="es-ES" sz="15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Coordinación</a:t>
            </a:r>
            <a:r>
              <a:rPr b="1" i="1" lang="es-ES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: </a:t>
            </a:r>
            <a:r>
              <a:rPr b="0" lang="es-ES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Dra. Andrea García Fernández</a:t>
            </a:r>
            <a:endParaRPr b="0" lang="en-US" sz="15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es-ES" sz="1400" spc="-1" strike="noStrike">
                <a:solidFill>
                  <a:srgbClr val="000000"/>
                </a:solidFill>
                <a:latin typeface="Calibri"/>
                <a:ea typeface="DejaVu Sans"/>
              </a:rPr>
              <a:t>FEA Servicio de Medicina Preventiva y Salud Pública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</a:pPr>
            <a:endParaRPr b="0" lang="en-US" sz="9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i="1" lang="es-ES" sz="15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Lugar</a:t>
            </a:r>
            <a:r>
              <a:rPr b="1" i="1" lang="es-ES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: </a:t>
            </a:r>
            <a:r>
              <a:rPr b="0" lang="es-ES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Salas N-1 C1 100 y N-1 C1 106</a:t>
            </a:r>
            <a:endParaRPr b="0" lang="en-US" sz="15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es-ES" sz="1400" spc="-1" strike="noStrike">
                <a:solidFill>
                  <a:srgbClr val="000000"/>
                </a:solidFill>
                <a:latin typeface="Calibri"/>
                <a:ea typeface="DejaVu Sans"/>
              </a:rPr>
              <a:t>(Aulas de Informática entorno Salón de Actos – HUCA)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</a:pPr>
            <a:endParaRPr b="0" lang="en-US" sz="9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i="1" lang="es-ES" sz="15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Fechas de recogida de datos</a:t>
            </a:r>
            <a:r>
              <a:rPr b="1" i="1" lang="es-ES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:</a:t>
            </a:r>
            <a:endParaRPr b="0" lang="en-US" sz="1500" spc="-1" strike="noStrike">
              <a:solidFill>
                <a:srgbClr val="000000"/>
              </a:solidFill>
              <a:latin typeface="Arial"/>
            </a:endParaRPr>
          </a:p>
          <a:p>
            <a:pPr lvl="1" marL="399960" indent="-200160" algn="just">
              <a:lnSpc>
                <a:spcPct val="100000"/>
              </a:lnSpc>
              <a:buClr>
                <a:srgbClr val="00b050"/>
              </a:buClr>
              <a:buFont typeface="Arial"/>
              <a:buChar char="►"/>
            </a:pPr>
            <a:r>
              <a:rPr b="1" lang="es-ES" sz="1500" spc="-1" strike="noStrike">
                <a:solidFill>
                  <a:srgbClr val="00b050"/>
                </a:solidFill>
                <a:latin typeface="Calibri"/>
                <a:ea typeface="DejaVu Sans"/>
              </a:rPr>
              <a:t>12 de mayo de 2026, 8 a 16 horas</a:t>
            </a:r>
            <a:endParaRPr b="0" lang="en-US" sz="1500" spc="-1" strike="noStrike">
              <a:solidFill>
                <a:srgbClr val="000000"/>
              </a:solidFill>
              <a:latin typeface="Arial"/>
            </a:endParaRPr>
          </a:p>
          <a:p>
            <a:pPr lvl="1" marL="399960" indent="-200160" algn="just">
              <a:lnSpc>
                <a:spcPct val="100000"/>
              </a:lnSpc>
              <a:buClr>
                <a:srgbClr val="00b050"/>
              </a:buClr>
              <a:buFont typeface="Arial"/>
              <a:buChar char="►"/>
            </a:pPr>
            <a:r>
              <a:rPr b="1" lang="es-ES" sz="1500" spc="-1" strike="noStrike">
                <a:solidFill>
                  <a:srgbClr val="00b050"/>
                </a:solidFill>
                <a:latin typeface="Calibri"/>
                <a:ea typeface="DejaVu Sans"/>
              </a:rPr>
              <a:t>13 de mayo de 2026, 8 a 16 horas</a:t>
            </a:r>
            <a:endParaRPr b="0" lang="en-US" sz="15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</a:pPr>
            <a:endParaRPr b="0" lang="en-US" sz="9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es-ES" sz="1300" spc="-1" strike="noStrike">
                <a:solidFill>
                  <a:srgbClr val="5049e1"/>
                </a:solidFill>
                <a:latin typeface="Calibri"/>
                <a:ea typeface="DejaVu Sans"/>
              </a:rPr>
              <a:t>ORGANIZA: </a:t>
            </a:r>
            <a:r>
              <a:rPr b="0" lang="es-ES" sz="1300" spc="-1" strike="noStrike">
                <a:solidFill>
                  <a:srgbClr val="5049e1"/>
                </a:solidFill>
                <a:latin typeface="Calibri"/>
                <a:ea typeface="DejaVu Sans"/>
              </a:rPr>
              <a:t>Servicio de Medicina Preventiva y Salud Pública 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VLine"/>
          <p:cNvSpPr/>
          <p:nvPr/>
        </p:nvSpPr>
        <p:spPr>
          <a:xfrm>
            <a:off x="4520160" y="1429920"/>
            <a:ext cx="6480" cy="3141720"/>
          </a:xfrm>
          <a:prstGeom prst="rect">
            <a:avLst/>
          </a:prstGeom>
          <a:solidFill>
            <a:srgbClr val="c0c0c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0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4" name="RightCol"/>
          <p:cNvSpPr/>
          <p:nvPr/>
        </p:nvSpPr>
        <p:spPr>
          <a:xfrm>
            <a:off x="4623480" y="1684440"/>
            <a:ext cx="4319280" cy="404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just">
              <a:lnSpc>
                <a:spcPct val="100000"/>
              </a:lnSpc>
            </a:pPr>
            <a:r>
              <a:rPr b="1" lang="es-ES" sz="1400" spc="-1" strike="noStrike">
                <a:solidFill>
                  <a:srgbClr val="ff0000"/>
                </a:solidFill>
                <a:latin typeface="Calibri"/>
                <a:ea typeface="DejaVu Sans"/>
              </a:rPr>
              <a:t>⚠ </a:t>
            </a:r>
            <a:r>
              <a:rPr b="1" lang="es-ES" sz="1400" spc="-1" strike="noStrike">
                <a:solidFill>
                  <a:srgbClr val="ff0000"/>
                </a:solidFill>
                <a:latin typeface="Calibri"/>
                <a:ea typeface="DejaVu Sans"/>
              </a:rPr>
              <a:t>ATENCIÓN: </a:t>
            </a:r>
            <a:r>
              <a:rPr b="1" lang="es-ES" sz="1400" spc="-1" strike="noStrike">
                <a:solidFill>
                  <a:srgbClr val="000000"/>
                </a:solidFill>
                <a:latin typeface="Calibri"/>
                <a:ea typeface="DejaVu Sans"/>
              </a:rPr>
              <a:t>Para participar en el EPINE 2026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es-ES" sz="1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1" lang="es-ES" sz="1400" spc="-1" strike="noStrike">
                <a:solidFill>
                  <a:srgbClr val="000000"/>
                </a:solidFill>
                <a:latin typeface="Calibri"/>
                <a:ea typeface="DejaVu Sans"/>
              </a:rPr>
              <a:t>es</a:t>
            </a:r>
            <a:r>
              <a:rPr b="1" lang="es-ES" sz="1400" spc="-1" strike="noStrike">
                <a:solidFill>
                  <a:srgbClr val="ff0000"/>
                </a:solidFill>
                <a:latin typeface="Calibri"/>
                <a:ea typeface="DejaVu Sans"/>
              </a:rPr>
              <a:t> OBLIGATORIO </a:t>
            </a:r>
            <a:r>
              <a:rPr b="1" lang="es-ES" sz="1400" spc="-1" strike="noStrike">
                <a:solidFill>
                  <a:srgbClr val="000000"/>
                </a:solidFill>
                <a:latin typeface="Calibri"/>
                <a:ea typeface="DejaVu Sans"/>
              </a:rPr>
              <a:t>realizar la sesión formativa previa.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</a:pPr>
            <a:endParaRPr b="0" lang="en-US" sz="9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es-ES" sz="15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FORMACIÓN PREVIA EN PREVENCIÓN DE IRAS</a:t>
            </a:r>
            <a:endParaRPr b="0" lang="en-US" sz="15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i="1" lang="es-ES" sz="1400" spc="-1" strike="noStrike">
                <a:solidFill>
                  <a:srgbClr val="404040"/>
                </a:solidFill>
                <a:latin typeface="Calibri"/>
                <a:ea typeface="DejaVu Sans"/>
              </a:rPr>
              <a:t>Sesiones presenciales de 1,5h — elegir una: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60000"/>
              </a:lnSpc>
            </a:pPr>
            <a:endParaRPr b="0" lang="en-US" sz="700" spc="-1" strike="noStrike">
              <a:solidFill>
                <a:srgbClr val="000000"/>
              </a:solidFill>
              <a:latin typeface="Arial"/>
            </a:endParaRPr>
          </a:p>
          <a:p>
            <a:pPr lvl="1" marL="399960" indent="-200160" algn="just">
              <a:lnSpc>
                <a:spcPct val="100000"/>
              </a:lnSpc>
              <a:buClr>
                <a:srgbClr val="92d050"/>
              </a:buClr>
              <a:buFont typeface="Arial"/>
              <a:buChar char="►"/>
            </a:pPr>
            <a:r>
              <a:rPr b="1" lang="es-ES" sz="1400" spc="-1" strike="noStrike">
                <a:solidFill>
                  <a:srgbClr val="000000"/>
                </a:solidFill>
                <a:latin typeface="Calibri"/>
                <a:ea typeface="DejaVu Sans"/>
              </a:rPr>
              <a:t>24 de abril, 8:30–10:00h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marL="699840" algn="just">
              <a:lnSpc>
                <a:spcPct val="90000"/>
              </a:lnSpc>
            </a:pPr>
            <a:r>
              <a:rPr b="0" i="1" lang="es-ES" sz="1200" spc="-1" strike="noStrike">
                <a:solidFill>
                  <a:srgbClr val="606060"/>
                </a:solidFill>
                <a:latin typeface="Calibri"/>
                <a:ea typeface="DejaVu Sans"/>
              </a:rPr>
              <a:t>Cubo 8, área de docencia</a:t>
            </a:r>
            <a:endParaRPr b="0" lang="en-US" sz="1200" spc="-1" strike="noStrike">
              <a:solidFill>
                <a:srgbClr val="000000"/>
              </a:solidFill>
              <a:latin typeface="Arial"/>
            </a:endParaRPr>
          </a:p>
          <a:p>
            <a:pPr lvl="1" marL="399960" indent="-200160" algn="just">
              <a:lnSpc>
                <a:spcPct val="100000"/>
              </a:lnSpc>
              <a:buClr>
                <a:srgbClr val="92d050"/>
              </a:buClr>
              <a:buFont typeface="Arial"/>
              <a:buChar char="►"/>
            </a:pPr>
            <a:r>
              <a:rPr b="1" lang="es-ES" sz="1400" spc="-1" strike="noStrike">
                <a:solidFill>
                  <a:srgbClr val="000000"/>
                </a:solidFill>
                <a:latin typeface="Calibri"/>
                <a:ea typeface="DejaVu Sans"/>
              </a:rPr>
              <a:t>24 de abril, 13:30–15:00h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marL="699840" algn="just">
              <a:lnSpc>
                <a:spcPct val="90000"/>
              </a:lnSpc>
            </a:pPr>
            <a:r>
              <a:rPr b="0" i="1" lang="es-ES" sz="1200" spc="-1" strike="noStrike">
                <a:solidFill>
                  <a:srgbClr val="606060"/>
                </a:solidFill>
                <a:latin typeface="Calibri"/>
                <a:ea typeface="DejaVu Sans"/>
              </a:rPr>
              <a:t>Cubo 8, área de docencia</a:t>
            </a:r>
            <a:endParaRPr b="0" lang="en-US" sz="1200" spc="-1" strike="noStrike">
              <a:solidFill>
                <a:srgbClr val="000000"/>
              </a:solidFill>
              <a:latin typeface="Arial"/>
            </a:endParaRPr>
          </a:p>
          <a:p>
            <a:pPr lvl="1" marL="399960" indent="-200160" algn="just">
              <a:lnSpc>
                <a:spcPct val="100000"/>
              </a:lnSpc>
              <a:buClr>
                <a:srgbClr val="92d050"/>
              </a:buClr>
              <a:buFont typeface="Arial"/>
              <a:buChar char="►"/>
            </a:pPr>
            <a:r>
              <a:rPr b="1" lang="es-ES" sz="1400" spc="-1" strike="noStrike">
                <a:solidFill>
                  <a:srgbClr val="000000"/>
                </a:solidFill>
                <a:latin typeface="Calibri"/>
                <a:ea typeface="DejaVu Sans"/>
              </a:rPr>
              <a:t>28 de abril, 8:30–10:00h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marL="699840" algn="just">
              <a:lnSpc>
                <a:spcPct val="90000"/>
              </a:lnSpc>
            </a:pPr>
            <a:r>
              <a:rPr b="0" i="1" lang="es-ES" sz="1200" spc="-1" strike="noStrike">
                <a:solidFill>
                  <a:srgbClr val="606060"/>
                </a:solidFill>
                <a:latin typeface="Calibri"/>
                <a:ea typeface="DejaVu Sans"/>
              </a:rPr>
              <a:t>Cubo 8, área de docencia</a:t>
            </a:r>
            <a:endParaRPr b="0" lang="en-US" sz="1200" spc="-1" strike="noStrike">
              <a:solidFill>
                <a:srgbClr val="000000"/>
              </a:solidFill>
              <a:latin typeface="Arial"/>
            </a:endParaRPr>
          </a:p>
          <a:p>
            <a:pPr lvl="1" marL="399960" indent="-200160" algn="just">
              <a:lnSpc>
                <a:spcPct val="100000"/>
              </a:lnSpc>
              <a:buClr>
                <a:srgbClr val="92d050"/>
              </a:buClr>
              <a:buFont typeface="Arial"/>
              <a:buChar char="►"/>
            </a:pPr>
            <a:r>
              <a:rPr b="1" lang="es-ES" sz="1400" spc="-1" strike="noStrike">
                <a:solidFill>
                  <a:srgbClr val="000000"/>
                </a:solidFill>
                <a:latin typeface="Calibri"/>
                <a:ea typeface="DejaVu Sans"/>
              </a:rPr>
              <a:t>29 de abril, 13:30–15:00h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marL="699840" algn="just">
              <a:lnSpc>
                <a:spcPct val="90000"/>
              </a:lnSpc>
            </a:pPr>
            <a:r>
              <a:rPr b="0" i="1" lang="es-ES" sz="1200" spc="-1" strike="noStrike">
                <a:solidFill>
                  <a:srgbClr val="606060"/>
                </a:solidFill>
                <a:latin typeface="Calibri"/>
                <a:ea typeface="DejaVu Sans"/>
              </a:rPr>
              <a:t>Cubo 8, área de docencia</a:t>
            </a:r>
            <a:endParaRPr b="0" lang="en-US" sz="1200" spc="-1" strike="noStrike">
              <a:solidFill>
                <a:srgbClr val="000000"/>
              </a:solidFill>
              <a:latin typeface="Arial"/>
            </a:endParaRPr>
          </a:p>
          <a:p>
            <a:pPr marL="699840">
              <a:lnSpc>
                <a:spcPct val="80000"/>
              </a:lnSpc>
            </a:pPr>
            <a:endParaRPr b="0" lang="en-US" sz="900" spc="-1" strike="noStrike">
              <a:solidFill>
                <a:srgbClr val="000000"/>
              </a:solidFill>
              <a:latin typeface="Arial"/>
            </a:endParaRPr>
          </a:p>
          <a:p>
            <a:pPr marL="699840" algn="just">
              <a:lnSpc>
                <a:spcPct val="100000"/>
              </a:lnSpc>
            </a:pP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LineBottom"/>
          <p:cNvSpPr/>
          <p:nvPr/>
        </p:nvSpPr>
        <p:spPr>
          <a:xfrm>
            <a:off x="274320" y="6172200"/>
            <a:ext cx="8641080" cy="360"/>
          </a:xfrm>
          <a:prstGeom prst="line">
            <a:avLst/>
          </a:prstGeom>
          <a:ln w="28440">
            <a:solidFill>
              <a:srgbClr val="5049e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>
            <a:noAutofit/>
          </a:bodyPr>
          <a:p>
            <a:endParaRPr b="0" lang="es-ES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6" name="Footer"/>
          <p:cNvSpPr/>
          <p:nvPr/>
        </p:nvSpPr>
        <p:spPr>
          <a:xfrm>
            <a:off x="501120" y="5029200"/>
            <a:ext cx="5899320" cy="1129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lvl="1" marL="380160" indent="-180000">
              <a:lnSpc>
                <a:spcPct val="100000"/>
              </a:lnSpc>
              <a:buClr>
                <a:srgbClr val="00b050"/>
              </a:buClr>
              <a:buFont typeface="Arial"/>
              <a:buChar char="•"/>
            </a:pPr>
            <a:r>
              <a:rPr b="1" lang="es-ES" sz="1400" spc="-1" strike="noStrike">
                <a:solidFill>
                  <a:srgbClr val="ff0000"/>
                </a:solidFill>
                <a:latin typeface="Calibri"/>
                <a:ea typeface="DejaVu Sans"/>
              </a:rPr>
              <a:t>Inscripción previa obligatoria</a:t>
            </a:r>
            <a:r>
              <a:rPr b="0" lang="es-ES" sz="1400" spc="-1" strike="noStrike">
                <a:solidFill>
                  <a:srgbClr val="000000"/>
                </a:solidFill>
                <a:latin typeface="Calibri"/>
                <a:ea typeface="DejaVu Sans"/>
              </a:rPr>
              <a:t> en: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marL="380160" indent="-180000">
              <a:lnSpc>
                <a:spcPct val="100000"/>
              </a:lnSpc>
              <a:tabLst>
                <a:tab algn="l" pos="0"/>
              </a:tabLst>
            </a:pPr>
            <a:r>
              <a:rPr b="0" lang="es-ES" sz="1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  <a:hlinkClick r:id="rId1"/>
              </a:rPr>
              <a:t>https://forms.office.com/e/TPA1CdtkLp?origin=lprLink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marL="380160">
              <a:lnSpc>
                <a:spcPct val="60000"/>
              </a:lnSpc>
              <a:tabLst>
                <a:tab algn="l" pos="0"/>
              </a:tabLst>
            </a:pPr>
            <a:endParaRPr b="0" lang="en-US" sz="700" spc="-1" strike="noStrike">
              <a:solidFill>
                <a:srgbClr val="000000"/>
              </a:solidFill>
              <a:latin typeface="Arial"/>
            </a:endParaRPr>
          </a:p>
          <a:p>
            <a:pPr lvl="1" marL="380160" indent="-180000">
              <a:lnSpc>
                <a:spcPct val="100000"/>
              </a:lnSpc>
              <a:buClr>
                <a:srgbClr val="00b050"/>
              </a:buClr>
              <a:buFont typeface="Arial"/>
              <a:buChar char="•"/>
              <a:tabLst>
                <a:tab algn="l" pos="0"/>
              </a:tabLst>
            </a:pPr>
            <a:r>
              <a:rPr b="0" lang="es-ES" sz="1400" spc="-1" strike="noStrike">
                <a:solidFill>
                  <a:srgbClr val="000000"/>
                </a:solidFill>
                <a:latin typeface="Calibri"/>
                <a:ea typeface="DejaVu Sans"/>
              </a:rPr>
              <a:t>Contacto: </a:t>
            </a:r>
            <a:r>
              <a:rPr b="0" lang="es-ES" sz="1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  <a:hlinkClick r:id="rId2"/>
              </a:rPr>
              <a:t>medicinapreventiva.area4@sespa.es</a:t>
            </a:r>
            <a:r>
              <a:rPr b="0" lang="es-ES" sz="1400" spc="-1" strike="noStrike">
                <a:solidFill>
                  <a:srgbClr val="000000"/>
                </a:solidFill>
                <a:latin typeface="Calibri"/>
                <a:ea typeface="DejaVu Sans"/>
              </a:rPr>
              <a:t>   Ext. 37923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7" name="QR" descr=""/>
          <p:cNvPicPr/>
          <p:nvPr/>
        </p:nvPicPr>
        <p:blipFill>
          <a:blip r:embed="rId3"/>
          <a:stretch/>
        </p:blipFill>
        <p:spPr>
          <a:xfrm>
            <a:off x="5715000" y="4792680"/>
            <a:ext cx="1150560" cy="1150560"/>
          </a:xfrm>
          <a:prstGeom prst="rect">
            <a:avLst/>
          </a:prstGeom>
          <a:ln w="0">
            <a:noFill/>
          </a:ln>
        </p:spPr>
      </p:pic>
      <p:pic>
        <p:nvPicPr>
          <p:cNvPr id="48" name="Logo" descr=""/>
          <p:cNvPicPr/>
          <p:nvPr/>
        </p:nvPicPr>
        <p:blipFill>
          <a:blip r:embed="rId4"/>
          <a:stretch/>
        </p:blipFill>
        <p:spPr>
          <a:xfrm>
            <a:off x="7400160" y="6289920"/>
            <a:ext cx="1399320" cy="45936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489</TotalTime>
  <Application>LibreOffice/7.6.4.1$Windows_X86_64 LibreOffice_project/e19e193f88cd6c0525a17fb7a176ed8e6a3e2aa1</Application>
  <AppVersion>15.0000</AppVersion>
  <Words>298</Words>
  <Paragraphs>31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2022-03-10T11:40:45Z</dcterms:created>
  <dc:creator>AnaIsabelAlvarezFernandez</dc:creator>
  <dc:description/>
  <dc:language>es-ES</dc:language>
  <cp:lastModifiedBy/>
  <cp:lastPrinted>2023-04-21T11:27:08Z</cp:lastPrinted>
  <dcterms:modified xsi:type="dcterms:W3CDTF">2026-04-16T14:30:48Z</dcterms:modified>
  <cp:revision>51</cp:revision>
  <dc:subject/>
  <dc:title>Diapositiva 1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HiddenSlides">
    <vt:i4>0</vt:i4>
  </property>
  <property fmtid="{D5CDD505-2E9C-101B-9397-08002B2CF9AE}" pid="3" name="HyperlinksChanged">
    <vt:bool>0</vt:bool>
  </property>
  <property fmtid="{D5CDD505-2E9C-101B-9397-08002B2CF9AE}" pid="4" name="LinksUpToDate">
    <vt:bool>0</vt:bool>
  </property>
  <property fmtid="{D5CDD505-2E9C-101B-9397-08002B2CF9AE}" pid="5" name="MMClips">
    <vt:i4>0</vt:i4>
  </property>
  <property fmtid="{D5CDD505-2E9C-101B-9397-08002B2CF9AE}" pid="6" name="Notes">
    <vt:i4>0</vt:i4>
  </property>
  <property fmtid="{D5CDD505-2E9C-101B-9397-08002B2CF9AE}" pid="7" name="PresentationFormat">
    <vt:lpwstr>Presentación en pantalla (4:3)</vt:lpwstr>
  </property>
  <property fmtid="{D5CDD505-2E9C-101B-9397-08002B2CF9AE}" pid="8" name="ScaleCrop">
    <vt:bool>0</vt:bool>
  </property>
  <property fmtid="{D5CDD505-2E9C-101B-9397-08002B2CF9AE}" pid="9" name="ShareDoc">
    <vt:bool>0</vt:bool>
  </property>
  <property fmtid="{D5CDD505-2E9C-101B-9397-08002B2CF9AE}" pid="10" name="Slides">
    <vt:i4>2</vt:i4>
  </property>
</Properties>
</file>